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2"/>
  </p:notesMasterIdLst>
  <p:sldIdLst>
    <p:sldId id="259" r:id="rId3"/>
    <p:sldId id="262" r:id="rId4"/>
    <p:sldId id="264" r:id="rId5"/>
    <p:sldId id="263" r:id="rId6"/>
    <p:sldId id="265" r:id="rId7"/>
    <p:sldId id="260" r:id="rId8"/>
    <p:sldId id="266" r:id="rId9"/>
    <p:sldId id="267" r:id="rId10"/>
    <p:sldId id="268" r:id="rId11"/>
    <p:sldId id="269" r:id="rId12"/>
    <p:sldId id="270" r:id="rId13"/>
    <p:sldId id="271" r:id="rId14"/>
    <p:sldId id="272" r:id="rId15"/>
    <p:sldId id="273" r:id="rId16"/>
    <p:sldId id="274" r:id="rId17"/>
    <p:sldId id="275" r:id="rId18"/>
    <p:sldId id="276" r:id="rId19"/>
    <p:sldId id="261" r:id="rId20"/>
    <p:sldId id="281" r:id="rId21"/>
    <p:sldId id="282" r:id="rId22"/>
    <p:sldId id="277" r:id="rId23"/>
    <p:sldId id="278" r:id="rId24"/>
    <p:sldId id="279" r:id="rId25"/>
    <p:sldId id="280"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80" autoAdjust="0"/>
  </p:normalViewPr>
  <p:slideViewPr>
    <p:cSldViewPr>
      <p:cViewPr>
        <p:scale>
          <a:sx n="80" d="100"/>
          <a:sy n="80" d="100"/>
        </p:scale>
        <p:origin x="-1272" y="-2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C3457-FE71-4835-98DE-51F7513A5D1C}" type="datetimeFigureOut">
              <a:rPr lang="en-MY" smtClean="0"/>
              <a:t>20/12/2018</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1B819-7490-44C2-B425-8E1A83B08564}" type="slidenum">
              <a:rPr lang="en-MY" smtClean="0"/>
              <a:t>‹#›</a:t>
            </a:fld>
            <a:endParaRPr lang="en-MY"/>
          </a:p>
        </p:txBody>
      </p:sp>
    </p:spTree>
    <p:extLst>
      <p:ext uri="{BB962C8B-B14F-4D97-AF65-F5344CB8AC3E}">
        <p14:creationId xmlns:p14="http://schemas.microsoft.com/office/powerpoint/2010/main" val="137994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42F1B819-7490-44C2-B425-8E1A83B08564}" type="slidenum">
              <a:rPr lang="en-MY" smtClean="0"/>
              <a:t>1</a:t>
            </a:fld>
            <a:endParaRPr lang="en-MY"/>
          </a:p>
        </p:txBody>
      </p:sp>
    </p:spTree>
    <p:extLst>
      <p:ext uri="{BB962C8B-B14F-4D97-AF65-F5344CB8AC3E}">
        <p14:creationId xmlns:p14="http://schemas.microsoft.com/office/powerpoint/2010/main" val="683511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712828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84632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2160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693662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67584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80721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370256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703467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509993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60321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3403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5FA5C-BDCE-485F-83E7-17760A81E158}" type="datetimeFigureOut">
              <a:rPr lang="en-US" smtClean="0"/>
              <a:pPr/>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5FA5C-BDCE-485F-83E7-17760A81E158}" type="datetimeFigureOut">
              <a:rPr lang="en-US" smtClean="0"/>
              <a:pPr/>
              <a:t>12/20/2018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E0A5-CAAE-4049-B482-0181859766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43531-6699-40C0-B92F-88C77166D895}" type="datetimeFigureOut">
              <a:rPr lang="en-AU" smtClean="0">
                <a:solidFill>
                  <a:prstClr val="black">
                    <a:tint val="75000"/>
                  </a:prstClr>
                </a:solidFill>
              </a:rPr>
              <a:pPr/>
              <a:t>20/12/2018</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FEA7D-2542-47FD-9F85-89C67AEB6E13}"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02032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1026" name="Picture 2" descr="C:\Users\USER\Desktop\BG siap SIAGA MENGHADAPI BENCANA xxx\Slid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8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260648"/>
            <a:ext cx="8839200" cy="523220"/>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Kategori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838200" y="2573783"/>
            <a:ext cx="6239157" cy="877085"/>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Maksud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Firman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surah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Taha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Ayat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97:</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a:off x="341730" y="860068"/>
            <a:ext cx="5454406" cy="1787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melibatkan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individu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200" dirty="0"/>
          </a:p>
        </p:txBody>
      </p:sp>
      <p:sp>
        <p:nvSpPr>
          <p:cNvPr id="8" name="Up Arrow 7"/>
          <p:cNvSpPr/>
          <p:nvPr/>
        </p:nvSpPr>
        <p:spPr>
          <a:xfrm>
            <a:off x="243444" y="1317268"/>
            <a:ext cx="484632" cy="640932"/>
          </a:xfrm>
          <a:prstGeom prst="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3</a:t>
            </a:r>
            <a:endParaRPr lang="ms-MY" sz="3200" dirty="0"/>
          </a:p>
        </p:txBody>
      </p:sp>
      <p:sp>
        <p:nvSpPr>
          <p:cNvPr id="9" name="Rectangle 1"/>
          <p:cNvSpPr>
            <a:spLocks noChangeArrowheads="1"/>
          </p:cNvSpPr>
          <p:nvPr/>
        </p:nvSpPr>
        <p:spPr bwMode="auto">
          <a:xfrm>
            <a:off x="0" y="3527068"/>
            <a:ext cx="9144000" cy="3139321"/>
          </a:xfrm>
          <a:prstGeom prst="rect">
            <a:avLst/>
          </a:prstGeom>
          <a:solidFill>
            <a:schemeClr val="bg2">
              <a:lumMod val="75000"/>
              <a:alpha val="9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2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pitchFamily="18" charset="0"/>
                <a:cs typeface="Arial" pitchFamily="34" charset="0"/>
              </a:rPr>
              <a:t>“Nabi Musa berkata kepada Samiri: pergilah, kerana sesungguhnya telah ditetapkan bagimu akan berkata dalam kehidupan dunia ini: Jangan sentuh daku, dan sesungguhnya telah dijanjikan untukmu balasan Akhirat yang engkau tidak akan terlepas darinya. Dan lihatlah kepada tuhanmu yang kamu tetap yang engkau sekian lama menyembahnya, sesungguhnya kami akan membakarnya kemudian Kami akan menaburkan serbuknya di laut.”</a:t>
            </a: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260648"/>
            <a:ext cx="8679107"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Hikmah-hikmah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berlakunya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bencana</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ounded Rectangle 5"/>
          <p:cNvSpPr/>
          <p:nvPr/>
        </p:nvSpPr>
        <p:spPr>
          <a:xfrm>
            <a:off x="834957" y="1412776"/>
            <a:ext cx="7688592" cy="922262"/>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Menimbulkan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keinsafan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kesilapan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kelalaian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diperbaiki</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794383" y="2737520"/>
            <a:ext cx="7725191" cy="1066326"/>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Menguji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kesabaran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sedalam</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kesyukuran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794383" y="4185320"/>
            <a:ext cx="7725191" cy="940876"/>
          </a:xfrm>
          <a:prstGeom prst="roundRect">
            <a:avLst>
              <a:gd name="adj" fmla="val 0"/>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Amaran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supaya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terus</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kancah</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maksiat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9" name="Rounded Rectangle 8"/>
          <p:cNvSpPr/>
          <p:nvPr/>
        </p:nvSpPr>
        <p:spPr>
          <a:xfrm>
            <a:off x="552347" y="1502705"/>
            <a:ext cx="347245" cy="729687"/>
          </a:xfrm>
          <a:prstGeom prst="roundRect">
            <a:avLst>
              <a:gd name="adj" fmla="val 23771"/>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1</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0" name="Rounded Rectangle 9"/>
          <p:cNvSpPr/>
          <p:nvPr/>
        </p:nvSpPr>
        <p:spPr>
          <a:xfrm>
            <a:off x="503438" y="2915337"/>
            <a:ext cx="347245" cy="729687"/>
          </a:xfrm>
          <a:prstGeom prst="roundRect">
            <a:avLst>
              <a:gd name="adj" fmla="val 23771"/>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2</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1" name="Rounded Rectangle 10"/>
          <p:cNvSpPr/>
          <p:nvPr/>
        </p:nvSpPr>
        <p:spPr>
          <a:xfrm>
            <a:off x="503549" y="4293308"/>
            <a:ext cx="347245" cy="729687"/>
          </a:xfrm>
          <a:prstGeom prst="roundRect">
            <a:avLst>
              <a:gd name="adj" fmla="val 23771"/>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3</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12" name="Rounded Rectangle 11"/>
          <p:cNvSpPr/>
          <p:nvPr/>
        </p:nvSpPr>
        <p:spPr>
          <a:xfrm>
            <a:off x="807249" y="5480720"/>
            <a:ext cx="7725191" cy="940876"/>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Satu</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proses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keampunan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13" name="Rounded Rectangle 12"/>
          <p:cNvSpPr/>
          <p:nvPr/>
        </p:nvSpPr>
        <p:spPr>
          <a:xfrm>
            <a:off x="540165" y="5588708"/>
            <a:ext cx="347245" cy="729687"/>
          </a:xfrm>
          <a:prstGeom prst="roundRect">
            <a:avLst>
              <a:gd name="adj" fmla="val 23771"/>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2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4</a:t>
            </a:r>
            <a:endParaRPr lang="en-US" sz="22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1478374"/>
            <a:ext cx="8229600" cy="2123658"/>
          </a:xfrm>
          <a:prstGeom prst="rect">
            <a:avLst/>
          </a:prstGeom>
          <a:solidFill>
            <a:schemeClr val="tx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مَا يُصِيْبُ الْمُسْلِمَ مِنْ نَصَبٍ وَلاَ وَصَبٍ وَلاَ هَمٍّ وَلاَ حَزَنٍ وَلاَ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أَذًى وَلاَ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غَمٍّ حَتَّى الشَّوْكَةُ يُشَاكُهَا إِلاَّ كَفَّرَ اللهُ بِهَا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خَطَايَاهُ.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6" name="Rectangle 1"/>
          <p:cNvSpPr>
            <a:spLocks noChangeArrowheads="1"/>
          </p:cNvSpPr>
          <p:nvPr/>
        </p:nvSpPr>
        <p:spPr bwMode="auto">
          <a:xfrm>
            <a:off x="533399" y="4154304"/>
            <a:ext cx="8229601" cy="1938992"/>
          </a:xfrm>
          <a:prstGeom prst="rect">
            <a:avLst/>
          </a:prstGeom>
          <a:solidFill>
            <a:schemeClr val="lt1">
              <a:alpha val="49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algn="ct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menimpa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seseorang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muslim</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kesukaran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penderitaan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kegundahan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kesedihan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kesakitan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kemurungan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sekalipun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tertusuk</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duri</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menghapuskan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dosa-dosanya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kesabarannya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468762" y="281498"/>
            <a:ext cx="3932038" cy="553998"/>
          </a:xfrm>
          <a:prstGeom prst="rect">
            <a:avLst/>
          </a:prstGeom>
        </p:spPr>
        <p:txBody>
          <a:bodyPr wrap="none">
            <a:spAutoFit/>
          </a:bodyPr>
          <a:lstStyle/>
          <a:p>
            <a:pPr algn="ctr" fontAlgn="auto">
              <a:spcBef>
                <a:spcPts val="0"/>
              </a:spcBef>
              <a:spcAft>
                <a:spcPts val="0"/>
              </a:spcAft>
              <a:defRPr/>
            </a:pP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260648"/>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Musibah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banjir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Snip Diagonal Corner Rectangle 5"/>
          <p:cNvSpPr/>
          <p:nvPr/>
        </p:nvSpPr>
        <p:spPr>
          <a:xfrm>
            <a:off x="593031" y="1128767"/>
            <a:ext cx="7805538" cy="1590879"/>
          </a:xfrm>
          <a:prstGeom prst="snip2Diag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r>
              <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Bencana alam - kerosakan </a:t>
            </a: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 benda, mendatangkan kesulitan dan penderitaan kepada manusia secara keseluruhan dan individu</a:t>
            </a:r>
            <a:r>
              <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a:p>
            <a:pPr algn="ctr"/>
            <a:r>
              <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ms-MY" sz="22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2895600" y="2784080"/>
            <a:ext cx="5651648" cy="1307166"/>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Menjadikan </a:t>
            </a:r>
            <a:r>
              <a:rPr lang="sv-SE"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 insaf, sabar dan bertanggungjawab serta redha tanpa menyalahkan takdir . </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2895600" y="4167446"/>
            <a:ext cx="5651648" cy="1321306"/>
          </a:xfrm>
          <a:prstGeom prst="roundRect">
            <a:avLst>
              <a:gd name="adj" fmla="val 0"/>
            </a:avLst>
          </a:prstGeom>
          <a:solidFill>
            <a:srgbClr val="99CC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Supaya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sedar</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lebih</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insaf</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atas</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kecuaian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kerakusan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melanggar</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syariat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p>
        </p:txBody>
      </p:sp>
      <p:sp>
        <p:nvSpPr>
          <p:cNvPr id="9" name="Right Arrow 8"/>
          <p:cNvSpPr/>
          <p:nvPr/>
        </p:nvSpPr>
        <p:spPr>
          <a:xfrm>
            <a:off x="304800" y="2719646"/>
            <a:ext cx="2727607" cy="144780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Hikmahnya</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ounded Rectangle 9"/>
          <p:cNvSpPr/>
          <p:nvPr/>
        </p:nvSpPr>
        <p:spPr>
          <a:xfrm>
            <a:off x="2843150" y="5550921"/>
            <a:ext cx="5714999" cy="1117550"/>
          </a:xfrm>
          <a:prstGeom prst="roundRect">
            <a:avLst>
              <a:gd name="adj" fmla="val 8442"/>
            </a:avLst>
          </a:prstGeom>
          <a:ln/>
        </p:spPr>
        <p:style>
          <a:lnRef idx="3">
            <a:schemeClr val="lt1"/>
          </a:lnRef>
          <a:fillRef idx="1">
            <a:schemeClr val="accent6"/>
          </a:fillRef>
          <a:effectRef idx="1">
            <a:schemeClr val="accent6"/>
          </a:effectRef>
          <a:fontRef idx="minor">
            <a:schemeClr val="lt1"/>
          </a:fontRef>
        </p:style>
        <p:txBody>
          <a:bodyPr anchor="ctr"/>
          <a:lstStyle/>
          <a:p>
            <a:pPr lvl="0" algn="ctr">
              <a:defRPr/>
            </a:pPr>
            <a:r>
              <a:rPr lang="en-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Proses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penghapusan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dosa</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dan</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mengangkat</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darjat</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 orang yang </a:t>
            </a:r>
            <a:r>
              <a:rPr lang="en-MY" sz="2200" b="1" dirty="0" err="1">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sabar</a:t>
            </a:r>
            <a:r>
              <a:rPr lang="en-MY" sz="2200" b="1" dirty="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rPr>
              <a:t>.</a:t>
            </a:r>
            <a:endParaRPr lang="ms-MY" sz="22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514" y="44624"/>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155</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0" y="1789783"/>
            <a:ext cx="9144000" cy="1569660"/>
          </a:xfrm>
          <a:prstGeom prst="rect">
            <a:avLst/>
          </a:prstGeom>
          <a:solidFill>
            <a:schemeClr val="tx1">
              <a:alpha val="32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وَلَنَبْلُوَنَّكُمْ بِشَيْءٍ مِّنَ الْخَوفْ وَالْجُوعِ وَنَقْصٍ مِّنَ الأَمَوَالِ وَالأنفُسِ وَالثَّمَرَاتِ وَبَشِّرِ الصَّابِرِينَ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7" name="Rectangle 1"/>
          <p:cNvSpPr>
            <a:spLocks noChangeArrowheads="1"/>
          </p:cNvSpPr>
          <p:nvPr/>
        </p:nvSpPr>
        <p:spPr bwMode="auto">
          <a:xfrm>
            <a:off x="0" y="3843968"/>
            <a:ext cx="9144000" cy="2308324"/>
          </a:xfrm>
          <a:prstGeom prst="rect">
            <a:avLst/>
          </a:prstGeom>
          <a:solidFill>
            <a:schemeClr val="bg2">
              <a:lumMod val="75000"/>
              <a:alpha val="77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Demi sesungguhnya! Kami akan menguji kamu </a:t>
            </a:r>
            <a:r>
              <a:rPr lang="ms-MY" sz="240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dengan </a:t>
            </a:r>
            <a:r>
              <a:rPr lang="ms-MY" sz="2400"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sedikit perasaan takut (kepada musuh) dan (dengan merasai) kelaparan, dan (dengan berlakunya) kekurangan dari harta benda dan jiwa serta hasil tanaman. </a:t>
            </a:r>
            <a:r>
              <a:rPr lang="ms-MY" sz="240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Dan </a:t>
            </a:r>
            <a:r>
              <a:rPr lang="ms-MY" sz="2400"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berilah khabar gembira kepada orang-orang </a:t>
            </a:r>
            <a:r>
              <a:rPr lang="ms-MY" sz="2400"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yang sabar.</a:t>
            </a:r>
            <a:endParaRPr lang="ms-MY" sz="2400"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endParaRP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4624"/>
            <a:ext cx="9144000" cy="954107"/>
          </a:xfrm>
          <a:prstGeom prst="rect">
            <a:avLst/>
          </a:prstGeom>
        </p:spPr>
        <p:txBody>
          <a:bodyPr wrap="square">
            <a:spAutoFit/>
          </a:bodyP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menghadapi</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bencana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banjir</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734366" y="1635967"/>
            <a:ext cx="7978480" cy="1144961"/>
          </a:xfrm>
          <a:prstGeom prst="roundRect">
            <a:avLst>
              <a:gd name="adj" fmla="val 6985"/>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Membuat</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persediaan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mencegah</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bencana</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seterusnya</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menyelamatkan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diri</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harta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734366" y="4704928"/>
            <a:ext cx="8014098" cy="1172344"/>
          </a:xfrm>
          <a:prstGeom prst="roundRect">
            <a:avLst>
              <a:gd name="adj" fmla="val 6985"/>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Sentiasa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bersedia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menghadapinya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kesabaran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US"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696266" y="3071445"/>
            <a:ext cx="8049716" cy="1221652"/>
          </a:xfrm>
          <a:prstGeom prst="roundRect">
            <a:avLst>
              <a:gd name="adj" fmla="val 698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Bertanggungjawab</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untuk</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turut</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serta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menyelamatkan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mangsa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terlibat</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en-US"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Explosion 1 8"/>
          <p:cNvSpPr/>
          <p:nvPr/>
        </p:nvSpPr>
        <p:spPr>
          <a:xfrm>
            <a:off x="253752" y="1733127"/>
            <a:ext cx="609600" cy="1066800"/>
          </a:xfrm>
          <a:prstGeom prst="irregularSeal1">
            <a:avLst/>
          </a:prstGeom>
          <a:solidFill>
            <a:srgbClr val="FFC000"/>
          </a:solidFill>
          <a:ln>
            <a:solidFill>
              <a:schemeClr val="bg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1</a:t>
            </a:r>
            <a:endParaRPr lang="en-MY" sz="24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0" name="Explosion 1 9"/>
          <p:cNvSpPr/>
          <p:nvPr/>
        </p:nvSpPr>
        <p:spPr>
          <a:xfrm>
            <a:off x="251520" y="3154288"/>
            <a:ext cx="609600" cy="1066800"/>
          </a:xfrm>
          <a:prstGeom prst="irregularSeal1">
            <a:avLst/>
          </a:prstGeom>
          <a:solidFill>
            <a:srgbClr val="FFC000"/>
          </a:solidFill>
          <a:ln>
            <a:solidFill>
              <a:schemeClr val="bg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2</a:t>
            </a:r>
            <a:endParaRPr lang="en-MY" sz="24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1" name="Explosion 1 10"/>
          <p:cNvSpPr/>
          <p:nvPr/>
        </p:nvSpPr>
        <p:spPr>
          <a:xfrm>
            <a:off x="253752" y="4797152"/>
            <a:ext cx="609600" cy="1066800"/>
          </a:xfrm>
          <a:prstGeom prst="irregularSeal1">
            <a:avLst/>
          </a:prstGeom>
          <a:solidFill>
            <a:srgbClr val="FFC000"/>
          </a:solidFill>
          <a:ln>
            <a:solidFill>
              <a:schemeClr val="bg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3</a:t>
            </a:r>
            <a:endParaRPr lang="en-MY" sz="2400"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4624"/>
            <a:ext cx="9144000" cy="954107"/>
          </a:xfrm>
          <a:prstGeom prst="rect">
            <a:avLst/>
          </a:prstGeom>
        </p:spPr>
        <p:txBody>
          <a:bodyPr wrap="square">
            <a:spAutoFit/>
          </a:bodyPr>
          <a:lstStyle/>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Panduan</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menghadapi</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bencana</a:t>
            </a: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banjir</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304800" y="1151131"/>
            <a:ext cx="8534400" cy="1524000"/>
          </a:xfrm>
          <a:prstGeom prst="roundRect">
            <a:avLst>
              <a:gd name="adj" fmla="val 6985"/>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Hadapilah</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bencana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sentiasa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insaf</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redha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melafazkan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ar-SA" sz="4400" b="1" dirty="0">
                <a:solidFill>
                  <a:srgbClr val="FFFF00"/>
                </a:solidFill>
                <a:effectLst>
                  <a:glow rad="101600">
                    <a:schemeClr val="tx1">
                      <a:alpha val="60000"/>
                    </a:schemeClr>
                  </a:glow>
                </a:effectLst>
                <a:latin typeface="Traditional Arabic" pitchFamily="18" charset="-78"/>
                <a:cs typeface="Traditional Arabic" pitchFamily="18" charset="-78"/>
              </a:rPr>
              <a:t>إِنَّا ّلِلَّهِ وَإِنَّا إِلَيه رَاجِعُون </a:t>
            </a:r>
            <a:endParaRPr lang="en-US" sz="2400" b="1" dirty="0">
              <a:solidFill>
                <a:srgbClr val="FFFF00"/>
              </a:solidFill>
              <a:effectLst>
                <a:glow rad="101600">
                  <a:schemeClr val="tx1">
                    <a:alpha val="60000"/>
                  </a:schemeClr>
                </a:glow>
              </a:effectLst>
              <a:latin typeface="Traditional Arabic" pitchFamily="18" charset="-78"/>
              <a:cs typeface="Traditional Arabic" pitchFamily="18" charset="-78"/>
            </a:endParaRPr>
          </a:p>
        </p:txBody>
      </p:sp>
      <p:sp>
        <p:nvSpPr>
          <p:cNvPr id="7" name="Rounded Rectangle 6"/>
          <p:cNvSpPr/>
          <p:nvPr/>
        </p:nvSpPr>
        <p:spPr>
          <a:xfrm>
            <a:off x="304800" y="4580132"/>
            <a:ext cx="8572500" cy="1676400"/>
          </a:xfrm>
          <a:prstGeom prst="roundRect">
            <a:avLst>
              <a:gd name="adj" fmla="val 6985"/>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terlalu</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tertekan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dengan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musibah</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berputus</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asa</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serta</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sentiasa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berusaha</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mencari</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keredhaan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Allah.</a:t>
            </a:r>
            <a:endParaRPr lang="en-US" sz="2400"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266700" y="3022848"/>
            <a:ext cx="8610600" cy="1100083"/>
          </a:xfrm>
          <a:prstGeom prst="roundRect">
            <a:avLst>
              <a:gd name="adj" fmla="val 698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Hindari</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perkara</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boleh</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400" b="1" dirty="0" err="1">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mengundang</a:t>
            </a:r>
            <a:r>
              <a:rPr lang="en-MY" sz="2400" b="1" dirty="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endPar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defRPr/>
            </a:pPr>
            <a:r>
              <a:rPr lang="en-MY" sz="2400" b="1" dirty="0" err="1"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kemurkaan</a:t>
            </a:r>
            <a:r>
              <a:rPr lang="en-MY" sz="2400" b="1" dirty="0" smtClean="0">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Explosion 1 8"/>
          <p:cNvSpPr/>
          <p:nvPr/>
        </p:nvSpPr>
        <p:spPr>
          <a:xfrm>
            <a:off x="76200" y="1379731"/>
            <a:ext cx="609600" cy="1066800"/>
          </a:xfrm>
          <a:prstGeom prst="irregularSeal1">
            <a:avLst/>
          </a:prstGeom>
          <a:solidFill>
            <a:srgbClr val="FFC000"/>
          </a:solidFill>
          <a:ln>
            <a:solidFill>
              <a:schemeClr val="bg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4</a:t>
            </a:r>
            <a:endParaRPr lang="en-MY" sz="24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0" name="Explosion 1 9"/>
          <p:cNvSpPr/>
          <p:nvPr/>
        </p:nvSpPr>
        <p:spPr>
          <a:xfrm>
            <a:off x="30464" y="3022848"/>
            <a:ext cx="609600" cy="1066800"/>
          </a:xfrm>
          <a:prstGeom prst="irregularSeal1">
            <a:avLst/>
          </a:prstGeom>
          <a:solidFill>
            <a:srgbClr val="FFC000"/>
          </a:solidFill>
          <a:ln>
            <a:solidFill>
              <a:schemeClr val="bg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5</a:t>
            </a:r>
            <a:endParaRPr lang="en-MY" sz="2400" dirty="0">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11" name="Explosion 1 10"/>
          <p:cNvSpPr/>
          <p:nvPr/>
        </p:nvSpPr>
        <p:spPr>
          <a:xfrm>
            <a:off x="100512" y="4410910"/>
            <a:ext cx="609600" cy="1066800"/>
          </a:xfrm>
          <a:prstGeom prst="irregularSeal1">
            <a:avLst/>
          </a:prstGeom>
          <a:solidFill>
            <a:srgbClr val="FFC000"/>
          </a:solidFill>
          <a:ln>
            <a:solidFill>
              <a:schemeClr val="bg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ar-SA"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6</a:t>
            </a:r>
            <a:endParaRPr lang="en-MY" sz="2400"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44624"/>
            <a:ext cx="91440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 Al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Hadid</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22-23</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1"/>
          <p:cNvSpPr>
            <a:spLocks noChangeArrowheads="1"/>
          </p:cNvSpPr>
          <p:nvPr/>
        </p:nvSpPr>
        <p:spPr bwMode="auto">
          <a:xfrm>
            <a:off x="97971" y="1155120"/>
            <a:ext cx="8991600" cy="2800767"/>
          </a:xfrm>
          <a:prstGeom prst="rect">
            <a:avLst/>
          </a:prstGeom>
          <a:solidFill>
            <a:schemeClr val="tx1">
              <a:lumMod val="65000"/>
              <a:lumOff val="35000"/>
              <a:alpha val="18000"/>
            </a:schemeClr>
          </a:solidFill>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مَا أَصَابَ مِن مُّصِيبَةٍ فِي الْأَرْضِ وَلَا فِي أَنفُسِكُمْ إِلَّا فِي كِتَابٍ مِّن قَبْلِ أَن نَّبْرَأَهَا إِنَّ ذَلِكَ عَلَى اللَّهِ يَسِيرٌ . لِكَيْلَا تَأْسَوْا عَلَى مَا فَاتَكُمْ وَلَا تَفْرَحُوا بِمَا آتَاكُمْ وَاللَّهُ لَا يُحِبُّ كُلَّ مُخْتَالٍ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rPr>
              <a:t>فَخُورٍ. </a:t>
            </a:r>
            <a:endParaRPr kumimoji="0" lang="en-US" sz="4400" b="1" i="0" u="none" strike="noStrike" cap="none" normalizeH="0" baseline="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
        <p:nvSpPr>
          <p:cNvPr id="7" name="Rectangle 6"/>
          <p:cNvSpPr/>
          <p:nvPr/>
        </p:nvSpPr>
        <p:spPr>
          <a:xfrm>
            <a:off x="-6927" y="4206615"/>
            <a:ext cx="9144000" cy="2554545"/>
          </a:xfrm>
          <a:prstGeom prst="rect">
            <a:avLst/>
          </a:prstGeom>
          <a:solidFill>
            <a:schemeClr val="bg2">
              <a:lumMod val="75000"/>
              <a:alpha val="9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ditimpakan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menimpa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melainkan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sedia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sebelum</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menjadikannya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mengadakan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mudah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bersedih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luput</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bergembira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diberikan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kepadamu</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Allah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suka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tiap-tiap</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sombong</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takbur</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membanggakan</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0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 y="1712416"/>
            <a:ext cx="9144032" cy="3477875"/>
          </a:xfrm>
          <a:prstGeom prst="rect">
            <a:avLst/>
          </a:prstGeom>
          <a:solidFill>
            <a:schemeClr val="tx1">
              <a:alpha val="25000"/>
            </a:schemeClr>
          </a:solidFill>
        </p:spPr>
        <p:txBody>
          <a:bodyPr wrap="square">
            <a:spAutoFit/>
          </a:bodyPr>
          <a:lstStyle/>
          <a:p>
            <a:pPr lvl="0" algn="ctr" rtl="1">
              <a:defRPr/>
            </a:pP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بَارَكَ اللهُ </a:t>
            </a:r>
            <a:r>
              <a:rPr lang="ar-SA" sz="4400" b="1" kern="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ِلىْ </a:t>
            </a:r>
            <a:r>
              <a:rPr lang="ar-SA"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ea typeface="Times New Roman"/>
                <a:cs typeface="Traditional Arabic" pitchFamily="2" charset="-78"/>
              </a:rPr>
              <a:t>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MY" sz="4400" b="1" kern="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cs typeface="Traditional Arabic" pitchFamily="2" charset="-78"/>
            </a:endParaRPr>
          </a:p>
        </p:txBody>
      </p:sp>
      <p:sp>
        <p:nvSpPr>
          <p:cNvPr id="6" name="Rectangle 5"/>
          <p:cNvSpPr/>
          <p:nvPr/>
        </p:nvSpPr>
        <p:spPr>
          <a:xfrm>
            <a:off x="228600" y="260648"/>
            <a:ext cx="35911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58023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6894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666220"/>
            <a:ext cx="9144000" cy="2400657"/>
          </a:xfrm>
          <a:prstGeom prst="rect">
            <a:avLst/>
          </a:prstGeom>
          <a:solidFill>
            <a:schemeClr val="accent2">
              <a:lumMod val="50000"/>
              <a:alpha val="27000"/>
            </a:schemeClr>
          </a:solidFill>
        </p:spPr>
        <p:txBody>
          <a:bodyPr wrap="square">
            <a:spAutoFit/>
          </a:bodyPr>
          <a:lstStyle/>
          <a:p>
            <a:pPr algn="ctr" rtl="1"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6" name="TextBox 5"/>
          <p:cNvSpPr txBox="1"/>
          <p:nvPr/>
        </p:nvSpPr>
        <p:spPr>
          <a:xfrm>
            <a:off x="399992" y="4762381"/>
            <a:ext cx="8286808" cy="1323439"/>
          </a:xfrm>
          <a:prstGeom prst="rect">
            <a:avLst/>
          </a:prstGeom>
          <a:solidFill>
            <a:schemeClr val="bg2">
              <a:lumMod val="75000"/>
            </a:schemeClr>
          </a:solid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7" name="Rectangle 6"/>
          <p:cNvSpPr/>
          <p:nvPr/>
        </p:nvSpPr>
        <p:spPr>
          <a:xfrm>
            <a:off x="728610" y="30480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414920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260648"/>
            <a:ext cx="8839200"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Allah S.W.T.</a:t>
            </a:r>
          </a:p>
        </p:txBody>
      </p:sp>
      <p:sp>
        <p:nvSpPr>
          <p:cNvPr id="6" name="Rectangle 5"/>
          <p:cNvSpPr/>
          <p:nvPr/>
        </p:nvSpPr>
        <p:spPr>
          <a:xfrm>
            <a:off x="0" y="1736996"/>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7" name="TextBox 6"/>
          <p:cNvSpPr txBox="1"/>
          <p:nvPr/>
        </p:nvSpPr>
        <p:spPr>
          <a:xfrm>
            <a:off x="323528" y="4300498"/>
            <a:ext cx="8572528" cy="1323439"/>
          </a:xfrm>
          <a:prstGeom prst="rect">
            <a:avLst/>
          </a:prstGeom>
          <a:solidFill>
            <a:schemeClr val="bg2">
              <a:lumMod val="75000"/>
            </a:scheme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67206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636440"/>
            <a:ext cx="9144000" cy="1569660"/>
          </a:xfrm>
          <a:prstGeom prst="rect">
            <a:avLst/>
          </a:prstGeom>
          <a:solidFill>
            <a:schemeClr val="tx1">
              <a:alpha val="20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وَأَشْهَــدُ أَنْ لَّا إِلَهَ إِلَّا اللهُ، وَحْـدَهُ لَا شَـرِيْكَ لَهُ، وَأَشْهَدُ أَنَّ سَيِّدَنَا وَحَبِيْبَنَا مُحَـمَّـدًا عَــبْدُ اللهِ وَرَسُـوْلُهُ.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714348" y="18864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TextBox 6"/>
          <p:cNvSpPr txBox="1"/>
          <p:nvPr/>
        </p:nvSpPr>
        <p:spPr>
          <a:xfrm>
            <a:off x="214282" y="3885471"/>
            <a:ext cx="8643998" cy="2246769"/>
          </a:xfrm>
          <a:prstGeom prst="rect">
            <a:avLst/>
          </a:prstGeom>
          <a:solidFill>
            <a:schemeClr val="bg2">
              <a:lumMod val="75000"/>
            </a:scheme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67206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6640" y="1566898"/>
            <a:ext cx="8572560" cy="1754326"/>
          </a:xfrm>
          <a:prstGeom prst="rect">
            <a:avLst/>
          </a:prstGeom>
          <a:solidFill>
            <a:schemeClr val="tx1">
              <a:lumMod val="65000"/>
              <a:lumOff val="35000"/>
              <a:alpha val="50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اللَّـهُـمَّ صَـلِّ وَسَـلِّمْ عَلَى سَيِّدِنَا وَمَوْلَانَا مُحَمَّدٍ وَعَلَى آلِهِ وَصَحْبِه. </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6" name="TextBox 5"/>
          <p:cNvSpPr txBox="1"/>
          <p:nvPr/>
        </p:nvSpPr>
        <p:spPr>
          <a:xfrm>
            <a:off x="428596" y="4061390"/>
            <a:ext cx="8286808" cy="1815882"/>
          </a:xfrm>
          <a:prstGeom prst="rect">
            <a:avLst/>
          </a:prstGeom>
          <a:solidFill>
            <a:schemeClr val="bg2">
              <a:lumMod val="75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266640" y="44624"/>
            <a:ext cx="866307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067206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04810" y="26064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750893"/>
            <a:ext cx="9144000" cy="1754326"/>
          </a:xfrm>
          <a:prstGeom prst="rect">
            <a:avLst/>
          </a:prstGeom>
          <a:solidFill>
            <a:schemeClr val="tx1">
              <a:alpha val="1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تُقَاتِه، وَأَخْلَصُوْا اْلعِبَادَةَ، وَحَقَّقُوْا التَّوْحِيْدَ الَّذِي دَعَتْهُ إِلَيْهْ رُسُلُ الله.</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TextBox 6"/>
          <p:cNvSpPr txBox="1"/>
          <p:nvPr/>
        </p:nvSpPr>
        <p:spPr>
          <a:xfrm>
            <a:off x="228600" y="4040485"/>
            <a:ext cx="8763000" cy="1692771"/>
          </a:xfrm>
          <a:prstGeom prst="rect">
            <a:avLst/>
          </a:prstGeom>
          <a:solidFill>
            <a:schemeClr val="bg2">
              <a:lumMod val="75000"/>
            </a:schemeClr>
          </a:solidFill>
          <a:ln w="9525">
            <a:noFill/>
          </a:ln>
        </p:spPr>
        <p:txBody>
          <a:bodyPr wrap="square">
            <a:spAutoFit/>
          </a:bodyPr>
          <a:lstStyle/>
          <a:p>
            <a:pPr algn="ctr" fontAlgn="auto">
              <a:spcBef>
                <a:spcPts val="0"/>
              </a:spcBef>
              <a:spcAft>
                <a:spcPts val="0"/>
              </a:spcAft>
              <a:defRPr/>
            </a:pP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ikhlaskan</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ibadat</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perkukuhkanlah</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pegangan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tauhid</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didakwahkan</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oleh</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para</a:t>
            </a:r>
            <a:r>
              <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a:t>
            </a:r>
            <a:r>
              <a:rPr lang="en-US" sz="2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a:t>
            </a:r>
            <a:endParaRPr lang="en-US" sz="2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067206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srcRect/>
          <a:stretch>
            <a:fillRect/>
          </a:stretch>
        </p:blipFill>
        <p:spPr bwMode="auto">
          <a:xfrm>
            <a:off x="179512" y="1143000"/>
            <a:ext cx="8830566" cy="3212412"/>
          </a:xfrm>
          <a:prstGeom prst="rect">
            <a:avLst/>
          </a:prstGeom>
          <a:noFill/>
          <a:ln w="9525">
            <a:noFill/>
            <a:miter lim="800000"/>
            <a:headEnd/>
            <a:tailEnd/>
          </a:ln>
        </p:spPr>
      </p:pic>
      <p:sp>
        <p:nvSpPr>
          <p:cNvPr id="4" name="TextBox 3"/>
          <p:cNvSpPr txBox="1"/>
          <p:nvPr/>
        </p:nvSpPr>
        <p:spPr>
          <a:xfrm>
            <a:off x="5724128" y="4038600"/>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5" name="Rectangle 4"/>
          <p:cNvSpPr/>
          <p:nvPr/>
        </p:nvSpPr>
        <p:spPr>
          <a:xfrm>
            <a:off x="142844" y="4077072"/>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6" name="Round Diagonal Corner Rectangle 5"/>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7" name="Notched Right Arrow 6"/>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0168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83568" y="2286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200" dirty="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228600" y="2011740"/>
            <a:ext cx="8686800" cy="830997"/>
          </a:xfrm>
          <a:prstGeom prst="rect">
            <a:avLst/>
          </a:prstGeom>
          <a:solidFill>
            <a:schemeClr val="lt1">
              <a:alpha val="65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صَلَّى عَلَىَّ وَاْحِدَةً صَلَّى اللهٌ عَلَيْهِ بِهَا عَشَرًا</a:t>
            </a:r>
            <a:endParaRPr lang="en-US" sz="48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10" name="TextBox 9"/>
          <p:cNvSpPr txBox="1"/>
          <p:nvPr/>
        </p:nvSpPr>
        <p:spPr>
          <a:xfrm>
            <a:off x="0" y="4189799"/>
            <a:ext cx="9144000" cy="1384995"/>
          </a:xfrm>
          <a:prstGeom prst="rect">
            <a:avLst/>
          </a:prstGeom>
          <a:noFill/>
          <a:ln w="9525">
            <a:noFill/>
          </a:ln>
        </p:spPr>
        <p:txBody>
          <a:bodyPr wrap="square">
            <a:spAutoFit/>
          </a:bodyPr>
          <a:lstStyle/>
          <a:p>
            <a:pPr algn="ctr">
              <a:defRPr/>
            </a:pP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Sesiapa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atasku</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satu</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nescaya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atasnya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sepuluh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851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716579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5564946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435684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484040"/>
            <a:ext cx="9144000" cy="1938992"/>
          </a:xfrm>
          <a:prstGeom prst="rect">
            <a:avLst/>
          </a:prstGeom>
          <a:solidFill>
            <a:schemeClr val="accent2">
              <a:lumMod val="50000"/>
              <a:alpha val="14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Rectangle 5"/>
          <p:cNvSpPr/>
          <p:nvPr/>
        </p:nvSpPr>
        <p:spPr>
          <a:xfrm>
            <a:off x="714348" y="18864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TextBox 6"/>
          <p:cNvSpPr txBox="1"/>
          <p:nvPr/>
        </p:nvSpPr>
        <p:spPr>
          <a:xfrm>
            <a:off x="214282" y="4134559"/>
            <a:ext cx="8643998" cy="2246769"/>
          </a:xfrm>
          <a:prstGeom prst="rect">
            <a:avLst/>
          </a:prstGeom>
          <a:solidFill>
            <a:schemeClr val="bg2">
              <a:lumMod val="75000"/>
            </a:scheme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50771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48275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97650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875119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829476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295400"/>
            <a:ext cx="8735886" cy="5078313"/>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اغْفِرْلَنَا ذُنُوْبَنَا وَلِوَالِدِيْنَا وَارْحَمْهُمَ كَمَا رَبَّوْنَا صِغَارَا،</a:t>
            </a: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مِن لَّدُنكَ رَحْمَةً وَهَيِّئْ لَنَا مِنْ أَمْرِنَا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رَشَدًا.</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dirty="0" err="1">
                <a:solidFill>
                  <a:prstClr val="black"/>
                </a:solidFill>
              </a:rPr>
              <a:t>Ya</a:t>
            </a:r>
            <a:r>
              <a:rPr lang="en-US" sz="2400" dirty="0">
                <a:solidFill>
                  <a:prstClr val="black"/>
                </a:solidFill>
              </a:rPr>
              <a:t> Allah, </a:t>
            </a:r>
            <a:r>
              <a:rPr lang="en-US" sz="2400" dirty="0" err="1">
                <a:solidFill>
                  <a:prstClr val="black"/>
                </a:solidFill>
              </a:rPr>
              <a:t>ampunilah</a:t>
            </a:r>
            <a:r>
              <a:rPr lang="en-US" sz="2400" dirty="0">
                <a:solidFill>
                  <a:prstClr val="black"/>
                </a:solidFill>
              </a:rPr>
              <a:t> </a:t>
            </a:r>
            <a:r>
              <a:rPr lang="en-US" sz="2400" dirty="0" err="1">
                <a:solidFill>
                  <a:prstClr val="black"/>
                </a:solidFill>
              </a:rPr>
              <a:t>dosa</a:t>
            </a:r>
            <a:r>
              <a:rPr lang="en-US" sz="2400" dirty="0">
                <a:solidFill>
                  <a:prstClr val="black"/>
                </a:solidFill>
              </a:rPr>
              <a:t> kami </a:t>
            </a:r>
            <a:r>
              <a:rPr lang="en-US" sz="2400" dirty="0" err="1">
                <a:solidFill>
                  <a:prstClr val="black"/>
                </a:solidFill>
              </a:rPr>
              <a:t>dan</a:t>
            </a:r>
            <a:r>
              <a:rPr lang="en-US" sz="2400" dirty="0">
                <a:solidFill>
                  <a:prstClr val="black"/>
                </a:solidFill>
              </a:rPr>
              <a:t> </a:t>
            </a:r>
            <a:r>
              <a:rPr lang="en-US" sz="2400" dirty="0" err="1">
                <a:solidFill>
                  <a:prstClr val="black"/>
                </a:solidFill>
              </a:rPr>
              <a:t>dosa</a:t>
            </a:r>
            <a:r>
              <a:rPr lang="en-US" sz="2400" dirty="0">
                <a:solidFill>
                  <a:prstClr val="black"/>
                </a:solidFill>
              </a:rPr>
              <a:t> </a:t>
            </a:r>
            <a:r>
              <a:rPr lang="en-US" sz="2400" dirty="0" err="1">
                <a:solidFill>
                  <a:prstClr val="black"/>
                </a:solidFill>
              </a:rPr>
              <a:t>kedua</a:t>
            </a:r>
            <a:r>
              <a:rPr lang="en-US" sz="2400" dirty="0">
                <a:solidFill>
                  <a:prstClr val="black"/>
                </a:solidFill>
              </a:rPr>
              <a:t> </a:t>
            </a:r>
            <a:r>
              <a:rPr lang="en-US" sz="2400" dirty="0" err="1">
                <a:solidFill>
                  <a:prstClr val="black"/>
                </a:solidFill>
              </a:rPr>
              <a:t>ibu</a:t>
            </a:r>
            <a:r>
              <a:rPr lang="en-US" sz="2400" dirty="0">
                <a:solidFill>
                  <a:prstClr val="black"/>
                </a:solidFill>
              </a:rPr>
              <a:t> </a:t>
            </a:r>
            <a:r>
              <a:rPr lang="en-US" sz="2400" dirty="0" err="1">
                <a:solidFill>
                  <a:prstClr val="black"/>
                </a:solidFill>
              </a:rPr>
              <a:t>bapa</a:t>
            </a:r>
            <a:r>
              <a:rPr lang="en-US" sz="2400" dirty="0">
                <a:solidFill>
                  <a:prstClr val="black"/>
                </a:solidFill>
              </a:rPr>
              <a:t> kami, </a:t>
            </a:r>
            <a:r>
              <a:rPr lang="en-US" sz="2400" dirty="0" err="1">
                <a:solidFill>
                  <a:prstClr val="black"/>
                </a:solidFill>
              </a:rPr>
              <a:t>peliharalah</a:t>
            </a:r>
            <a:r>
              <a:rPr lang="en-US" sz="2400" dirty="0">
                <a:solidFill>
                  <a:prstClr val="black"/>
                </a:solidFill>
              </a:rPr>
              <a:t> kami  </a:t>
            </a:r>
            <a:r>
              <a:rPr lang="en-US" sz="2400" dirty="0" err="1">
                <a:solidFill>
                  <a:prstClr val="black"/>
                </a:solidFill>
              </a:rPr>
              <a:t>sebagaimana</a:t>
            </a:r>
            <a:r>
              <a:rPr lang="en-US" sz="2400" dirty="0">
                <a:solidFill>
                  <a:prstClr val="black"/>
                </a:solidFill>
              </a:rPr>
              <a:t> </a:t>
            </a:r>
            <a:r>
              <a:rPr lang="en-US" sz="2400" dirty="0" err="1">
                <a:solidFill>
                  <a:prstClr val="black"/>
                </a:solidFill>
              </a:rPr>
              <a:t>mereka</a:t>
            </a:r>
            <a:r>
              <a:rPr lang="en-US" sz="2400" dirty="0">
                <a:solidFill>
                  <a:prstClr val="black"/>
                </a:solidFill>
              </a:rPr>
              <a:t> </a:t>
            </a:r>
            <a:r>
              <a:rPr lang="en-US" sz="2400" dirty="0" err="1">
                <a:solidFill>
                  <a:prstClr val="black"/>
                </a:solidFill>
              </a:rPr>
              <a:t>menjaga</a:t>
            </a:r>
            <a:r>
              <a:rPr lang="en-US" sz="2400" dirty="0">
                <a:solidFill>
                  <a:prstClr val="black"/>
                </a:solidFill>
              </a:rPr>
              <a:t> kami </a:t>
            </a:r>
            <a:r>
              <a:rPr lang="en-US" sz="2400" dirty="0" err="1">
                <a:solidFill>
                  <a:prstClr val="black"/>
                </a:solidFill>
              </a:rPr>
              <a:t>semenjak</a:t>
            </a:r>
            <a:r>
              <a:rPr lang="en-US" sz="2400" dirty="0">
                <a:solidFill>
                  <a:prstClr val="black"/>
                </a:solidFill>
              </a:rPr>
              <a:t> </a:t>
            </a:r>
            <a:r>
              <a:rPr lang="en-US" sz="2400" dirty="0" err="1">
                <a:solidFill>
                  <a:prstClr val="black"/>
                </a:solidFill>
              </a:rPr>
              <a:t>kecil</a:t>
            </a:r>
            <a:r>
              <a:rPr lang="en-US" sz="2400" dirty="0">
                <a:solidFill>
                  <a:prstClr val="black"/>
                </a:solidFill>
              </a:rPr>
              <a:t>. </a:t>
            </a:r>
            <a:r>
              <a:rPr lang="en-US" sz="2400" dirty="0" err="1">
                <a:solidFill>
                  <a:prstClr val="black"/>
                </a:solidFill>
              </a:rPr>
              <a:t>Ya</a:t>
            </a:r>
            <a:r>
              <a:rPr lang="en-US" sz="2400" dirty="0">
                <a:solidFill>
                  <a:prstClr val="black"/>
                </a:solidFill>
              </a:rPr>
              <a:t> </a:t>
            </a:r>
            <a:r>
              <a:rPr lang="en-US" sz="2400" dirty="0" err="1">
                <a:solidFill>
                  <a:prstClr val="black"/>
                </a:solidFill>
              </a:rPr>
              <a:t>Tuhan</a:t>
            </a:r>
            <a:r>
              <a:rPr lang="en-US" sz="2400" dirty="0">
                <a:solidFill>
                  <a:prstClr val="black"/>
                </a:solidFill>
              </a:rPr>
              <a:t> kami! </a:t>
            </a:r>
            <a:r>
              <a:rPr lang="en-US" sz="2400" dirty="0" err="1">
                <a:solidFill>
                  <a:prstClr val="black"/>
                </a:solidFill>
              </a:rPr>
              <a:t>Sesungguhnya</a:t>
            </a:r>
            <a:r>
              <a:rPr lang="en-US" sz="2400" dirty="0">
                <a:solidFill>
                  <a:prstClr val="black"/>
                </a:solidFill>
              </a:rPr>
              <a:t> kami </a:t>
            </a:r>
            <a:r>
              <a:rPr lang="en-US" sz="2400" dirty="0" err="1">
                <a:solidFill>
                  <a:prstClr val="black"/>
                </a:solidFill>
              </a:rPr>
              <a:t>dengar</a:t>
            </a:r>
            <a:r>
              <a:rPr lang="en-US" sz="2400" dirty="0">
                <a:solidFill>
                  <a:prstClr val="black"/>
                </a:solidFill>
              </a:rPr>
              <a:t> </a:t>
            </a:r>
            <a:r>
              <a:rPr lang="en-US" sz="2400" dirty="0" err="1">
                <a:solidFill>
                  <a:prstClr val="black"/>
                </a:solidFill>
              </a:rPr>
              <a:t>seruan</a:t>
            </a:r>
            <a:r>
              <a:rPr lang="en-US" sz="2400" dirty="0">
                <a:solidFill>
                  <a:prstClr val="black"/>
                </a:solidFill>
              </a:rPr>
              <a:t> yang </a:t>
            </a:r>
            <a:r>
              <a:rPr lang="en-US" sz="2400" dirty="0" err="1">
                <a:solidFill>
                  <a:prstClr val="black"/>
                </a:solidFill>
              </a:rPr>
              <a:t>menyeru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iman</a:t>
            </a:r>
            <a:r>
              <a:rPr lang="en-US" sz="2400" dirty="0">
                <a:solidFill>
                  <a:prstClr val="black"/>
                </a:solidFill>
              </a:rPr>
              <a:t>, </a:t>
            </a:r>
            <a:r>
              <a:rPr lang="en-US" sz="2400" dirty="0" err="1">
                <a:solidFill>
                  <a:prstClr val="black"/>
                </a:solidFill>
              </a:rPr>
              <a:t>katanya</a:t>
            </a:r>
            <a:r>
              <a:rPr lang="en-US" sz="2400" dirty="0">
                <a:solidFill>
                  <a:prstClr val="black"/>
                </a:solidFill>
              </a:rPr>
              <a:t>: </a:t>
            </a:r>
            <a:r>
              <a:rPr lang="en-US" sz="2400" dirty="0" err="1">
                <a:solidFill>
                  <a:prstClr val="black"/>
                </a:solidFill>
              </a:rPr>
              <a:t>Berimanlah</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Tuhan</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maka</a:t>
            </a:r>
            <a:r>
              <a:rPr lang="en-US" sz="2400" dirty="0">
                <a:solidFill>
                  <a:prstClr val="black"/>
                </a:solidFill>
              </a:rPr>
              <a:t> </a:t>
            </a:r>
            <a:r>
              <a:rPr lang="en-US" sz="2400" dirty="0" err="1">
                <a:solidFill>
                  <a:prstClr val="black"/>
                </a:solidFill>
              </a:rPr>
              <a:t>kamipun</a:t>
            </a:r>
            <a:r>
              <a:rPr lang="en-US" sz="2400" dirty="0">
                <a:solidFill>
                  <a:prstClr val="black"/>
                </a:solidFill>
              </a:rPr>
              <a:t> </a:t>
            </a:r>
            <a:r>
              <a:rPr lang="en-US" sz="2400" dirty="0" err="1" smtClean="0">
                <a:solidFill>
                  <a:prstClr val="black"/>
                </a:solidFill>
              </a:rPr>
              <a:t>beriman</a:t>
            </a:r>
            <a:r>
              <a:rPr lang="en-US" sz="2400" dirty="0" smtClean="0">
                <a:solidFill>
                  <a:prstClr val="black"/>
                </a:solidFill>
              </a:rPr>
              <a:t>. </a:t>
            </a:r>
            <a:r>
              <a:rPr lang="en-US" sz="2400" dirty="0" err="1" smtClean="0">
                <a:solidFill>
                  <a:prstClr val="black"/>
                </a:solidFill>
              </a:rPr>
              <a:t>Kurniakanlah</a:t>
            </a:r>
            <a:r>
              <a:rPr lang="en-US" sz="2400" dirty="0" smtClean="0">
                <a:solidFill>
                  <a:prstClr val="black"/>
                </a:solidFill>
              </a:rPr>
              <a:t> </a:t>
            </a:r>
            <a:r>
              <a:rPr lang="en-US" sz="2400" dirty="0" err="1">
                <a:solidFill>
                  <a:prstClr val="black"/>
                </a:solidFill>
              </a:rPr>
              <a:t>Kepada</a:t>
            </a:r>
            <a:r>
              <a:rPr lang="en-US" sz="2400" dirty="0">
                <a:solidFill>
                  <a:prstClr val="black"/>
                </a:solidFill>
              </a:rPr>
              <a:t> Kami </a:t>
            </a:r>
            <a:r>
              <a:rPr lang="en-US" sz="2400" dirty="0" err="1">
                <a:solidFill>
                  <a:prstClr val="black"/>
                </a:solidFill>
              </a:rPr>
              <a:t>Kebaikan</a:t>
            </a:r>
            <a:r>
              <a:rPr lang="en-US" sz="2400" dirty="0">
                <a:solidFill>
                  <a:prstClr val="black"/>
                </a:solidFill>
              </a:rPr>
              <a:t> Di </a:t>
            </a:r>
            <a:r>
              <a:rPr lang="en-US" sz="2400" dirty="0" err="1">
                <a:solidFill>
                  <a:prstClr val="black"/>
                </a:solidFill>
              </a:rPr>
              <a:t>Dunia</a:t>
            </a:r>
            <a:r>
              <a:rPr lang="en-US" sz="2400" dirty="0">
                <a:solidFill>
                  <a:prstClr val="black"/>
                </a:solidFill>
              </a:rPr>
              <a:t> Dan </a:t>
            </a:r>
            <a:r>
              <a:rPr lang="en-US" sz="2400" dirty="0" err="1">
                <a:solidFill>
                  <a:prstClr val="black"/>
                </a:solidFill>
              </a:rPr>
              <a:t>Kebaikan</a:t>
            </a:r>
            <a:r>
              <a:rPr lang="en-US" sz="2400" dirty="0">
                <a:solidFill>
                  <a:prstClr val="black"/>
                </a:solidFill>
              </a:rPr>
              <a:t> Di </a:t>
            </a:r>
            <a:r>
              <a:rPr lang="en-US" sz="2400" dirty="0" err="1">
                <a:solidFill>
                  <a:prstClr val="black"/>
                </a:solidFill>
              </a:rPr>
              <a:t>Akhirat</a:t>
            </a:r>
            <a:r>
              <a:rPr lang="en-US" sz="2400" dirty="0">
                <a:solidFill>
                  <a:prstClr val="black"/>
                </a:solidFill>
              </a:rPr>
              <a:t> Serta </a:t>
            </a:r>
            <a:r>
              <a:rPr lang="en-US" sz="2400" dirty="0" err="1">
                <a:solidFill>
                  <a:prstClr val="black"/>
                </a:solidFill>
              </a:rPr>
              <a:t>Hindarilah</a:t>
            </a:r>
            <a:r>
              <a:rPr lang="en-US" sz="2400" dirty="0">
                <a:solidFill>
                  <a:prstClr val="black"/>
                </a:solidFill>
              </a:rPr>
              <a:t> Kami Dari </a:t>
            </a:r>
            <a:r>
              <a:rPr lang="en-US" sz="2400" dirty="0" err="1">
                <a:solidFill>
                  <a:prstClr val="black"/>
                </a:solidFill>
              </a:rPr>
              <a:t>Seksaan</a:t>
            </a:r>
            <a:r>
              <a:rPr lang="en-US" sz="2400" dirty="0">
                <a:solidFill>
                  <a:prstClr val="black"/>
                </a:solidFill>
              </a:rPr>
              <a:t> </a:t>
            </a:r>
            <a:r>
              <a:rPr lang="en-US" sz="2400" dirty="0" err="1">
                <a:solidFill>
                  <a:prstClr val="black"/>
                </a:solidFill>
              </a:rPr>
              <a:t>Neraka</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17311072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1429413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044722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3498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224" y="0"/>
            <a:ext cx="9121775" cy="6858000"/>
          </a:xfrm>
          <a:prstGeom prst="rect">
            <a:avLst/>
          </a:prstGeom>
          <a:noFill/>
          <a:ln w="9525">
            <a:noFill/>
            <a:miter lim="800000"/>
            <a:headEnd/>
            <a:tailEnd/>
          </a:ln>
          <a:effectLst/>
        </p:spPr>
      </p:pic>
      <p:sp>
        <p:nvSpPr>
          <p:cNvPr id="3" name="Rectangle 2"/>
          <p:cNvSpPr/>
          <p:nvPr/>
        </p:nvSpPr>
        <p:spPr>
          <a:xfrm>
            <a:off x="0" y="980728"/>
            <a:ext cx="9144000" cy="5755422"/>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21</a:t>
            </a:r>
            <a:r>
              <a:rPr lang="en-MY" sz="1400" b="1" dirty="0" smtClean="0">
                <a:solidFill>
                  <a:prstClr val="black"/>
                </a:solidFill>
                <a:effectLst>
                  <a:outerShdw blurRad="38100" dist="38100" dir="2700000" algn="tl">
                    <a:srgbClr val="000000">
                      <a:alpha val="43137"/>
                    </a:srgbClr>
                  </a:outerShdw>
                </a:effectLst>
                <a:cs typeface="Arial" charset="0"/>
              </a:rPr>
              <a:t>/12/2018</a:t>
            </a: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KESIAPSIAGAAN MENGHADAPI  BENCANA, TANGGUNGJAWAB BERSAMA</a:t>
            </a:r>
            <a:endPar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9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BENCANA </a:t>
            </a:r>
            <a:r>
              <a:rPr lang="en-US" sz="1700" b="1" dirty="0">
                <a:solidFill>
                  <a:prstClr val="black"/>
                </a:solidFill>
                <a:effectLst>
                  <a:glow rad="101600">
                    <a:prstClr val="white">
                      <a:alpha val="60000"/>
                    </a:prstClr>
                  </a:glow>
                </a:effectLst>
                <a:cs typeface="Arial" charset="0"/>
              </a:rPr>
              <a:t>ATAU MUSIBAH BOLEH MENYEBABKAN KESUSAHAN. ANTARA BENCANA YANG SERING BERLAKU DI MUSIM TENGKUJUH IALAH BANJIR YANG MEMBAWA BERSAMANYA KEMUSNAHAN HARTA DAN KEROSAKKAN, MALAHAN BOLEH MENGANCAM NYAWA</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0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ADA </a:t>
            </a:r>
            <a:r>
              <a:rPr lang="en-US" sz="1700" b="1" dirty="0">
                <a:solidFill>
                  <a:prstClr val="black"/>
                </a:solidFill>
                <a:effectLst>
                  <a:glow rad="101600">
                    <a:prstClr val="white">
                      <a:alpha val="60000"/>
                    </a:prstClr>
                  </a:glow>
                </a:effectLst>
                <a:cs typeface="Arial" charset="0"/>
              </a:rPr>
              <a:t>DUA BENTUK BENCANA IAITU UMUM SEPERTI BANJIR DAN TAUFAN DAN BENCANA KHUSUS YANG MENIMPA KELOMPOK MANUSIA ATAU INDIVIDU SEPERTI BENCANA YANG BERLAKU KEPADA UMAT SYUAIB DAN MUSIBAH YANG MENIMPA QARUN</a:t>
            </a:r>
            <a:r>
              <a:rPr lang="en-US" sz="1700" b="1" dirty="0" smtClean="0">
                <a:solidFill>
                  <a:prstClr val="black"/>
                </a:solidFill>
                <a:effectLst>
                  <a:glow rad="101600">
                    <a:prstClr val="white">
                      <a:alpha val="60000"/>
                    </a:prstClr>
                  </a:glow>
                </a:effectLst>
                <a:cs typeface="Arial" charset="0"/>
              </a:rPr>
              <a:t>.</a:t>
            </a:r>
          </a:p>
          <a:p>
            <a:pPr marL="457200" indent="-457200" algn="just">
              <a:buFontTx/>
              <a:buAutoNum type="arabicPeriod"/>
              <a:defRPr/>
            </a:pPr>
            <a:endParaRPr lang="en-US" sz="10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ANTARA </a:t>
            </a:r>
            <a:r>
              <a:rPr lang="en-US" sz="1700" b="1" dirty="0">
                <a:solidFill>
                  <a:prstClr val="black"/>
                </a:solidFill>
                <a:effectLst>
                  <a:glow rad="101600">
                    <a:prstClr val="white">
                      <a:alpha val="60000"/>
                    </a:prstClr>
                  </a:glow>
                </a:effectLst>
                <a:cs typeface="Arial" charset="0"/>
              </a:rPr>
              <a:t>HIKMAH MUSIBAH : </a:t>
            </a:r>
            <a:endParaRPr lang="en-US" sz="1700" b="1" dirty="0" smtClean="0">
              <a:solidFill>
                <a:prstClr val="black"/>
              </a:solidFill>
              <a:effectLst>
                <a:glow rad="101600">
                  <a:prstClr val="white">
                    <a:alpha val="60000"/>
                  </a:prstClr>
                </a:glow>
              </a:effectLst>
              <a:cs typeface="Arial" charset="0"/>
            </a:endParaRPr>
          </a:p>
          <a:p>
            <a:pPr algn="just">
              <a:defRPr/>
            </a:pPr>
            <a:r>
              <a:rPr lang="en-US" sz="1700" b="1" dirty="0" smtClean="0">
                <a:solidFill>
                  <a:prstClr val="black"/>
                </a:solidFill>
                <a:effectLst>
                  <a:glow rad="101600">
                    <a:prstClr val="white">
                      <a:alpha val="60000"/>
                    </a:prstClr>
                  </a:glow>
                </a:effectLst>
                <a:cs typeface="Arial" charset="0"/>
              </a:rPr>
              <a:t>               i</a:t>
            </a:r>
            <a:r>
              <a:rPr lang="en-US" sz="1700" b="1" dirty="0">
                <a:solidFill>
                  <a:prstClr val="black"/>
                </a:solidFill>
                <a:effectLst>
                  <a:glow rad="101600">
                    <a:prstClr val="white">
                      <a:alpha val="60000"/>
                    </a:prstClr>
                  </a:glow>
                </a:effectLst>
                <a:cs typeface="Arial" charset="0"/>
              </a:rPr>
              <a:t>. UNTUK DIMUHASABAHKAN DIRI SAMA ADA ORANG YANG TERLIBAT ATAUPUN </a:t>
            </a:r>
            <a:r>
              <a:rPr lang="en-US" sz="1700" b="1" dirty="0" smtClean="0">
                <a:solidFill>
                  <a:prstClr val="black"/>
                </a:solidFill>
                <a:effectLst>
                  <a:glow rad="101600">
                    <a:prstClr val="white">
                      <a:alpha val="60000"/>
                    </a:prstClr>
                  </a:glow>
                </a:effectLst>
                <a:cs typeface="Arial" charset="0"/>
              </a:rPr>
              <a:t>TIDAK.</a:t>
            </a:r>
          </a:p>
          <a:p>
            <a:pPr algn="just">
              <a:defRPr/>
            </a:pPr>
            <a:r>
              <a:rPr lang="en-US" sz="1700" b="1" dirty="0" smtClean="0">
                <a:solidFill>
                  <a:prstClr val="black"/>
                </a:solidFill>
                <a:effectLst>
                  <a:glow rad="101600">
                    <a:prstClr val="white">
                      <a:alpha val="60000"/>
                    </a:prstClr>
                  </a:glow>
                </a:effectLst>
                <a:cs typeface="Arial" charset="0"/>
              </a:rPr>
              <a:t>              ii</a:t>
            </a:r>
            <a:r>
              <a:rPr lang="en-US" sz="1700" b="1" dirty="0">
                <a:solidFill>
                  <a:prstClr val="black"/>
                </a:solidFill>
                <a:effectLst>
                  <a:glow rad="101600">
                    <a:prstClr val="white">
                      <a:alpha val="60000"/>
                    </a:prstClr>
                  </a:glow>
                </a:effectLst>
                <a:cs typeface="Arial" charset="0"/>
              </a:rPr>
              <a:t>. BAGI BENCANA KEHIDUPAN SUPAYA DITERIMA DENGAN SABAR</a:t>
            </a:r>
            <a:r>
              <a:rPr lang="en-US" sz="1700" b="1" dirty="0" smtClean="0">
                <a:solidFill>
                  <a:prstClr val="black"/>
                </a:solidFill>
                <a:effectLst>
                  <a:glow rad="101600">
                    <a:prstClr val="white">
                      <a:alpha val="60000"/>
                    </a:prstClr>
                  </a:glow>
                </a:effectLst>
                <a:cs typeface="Arial" charset="0"/>
              </a:rPr>
              <a:t>.</a:t>
            </a:r>
          </a:p>
          <a:p>
            <a:pPr algn="just">
              <a:defRPr/>
            </a:pPr>
            <a:r>
              <a:rPr lang="en-US" sz="1700" b="1" dirty="0" smtClean="0">
                <a:solidFill>
                  <a:prstClr val="black"/>
                </a:solidFill>
                <a:effectLst>
                  <a:glow rad="101600">
                    <a:prstClr val="white">
                      <a:alpha val="60000"/>
                    </a:prstClr>
                  </a:glow>
                </a:effectLst>
                <a:cs typeface="Arial" charset="0"/>
              </a:rPr>
              <a:t>             iii. ADA </a:t>
            </a:r>
            <a:r>
              <a:rPr lang="en-US" sz="1700" b="1" dirty="0">
                <a:solidFill>
                  <a:prstClr val="black"/>
                </a:solidFill>
                <a:effectLst>
                  <a:glow rad="101600">
                    <a:prstClr val="white">
                      <a:alpha val="60000"/>
                    </a:prstClr>
                  </a:glow>
                </a:effectLst>
                <a:cs typeface="Arial" charset="0"/>
              </a:rPr>
              <a:t>BENCANA UNTUK MEMBERI AMARAN</a:t>
            </a:r>
            <a:r>
              <a:rPr lang="en-US" sz="1700" b="1" dirty="0" smtClean="0">
                <a:solidFill>
                  <a:prstClr val="black"/>
                </a:solidFill>
                <a:effectLst>
                  <a:glow rad="101600">
                    <a:prstClr val="white">
                      <a:alpha val="60000"/>
                    </a:prstClr>
                  </a:glow>
                </a:effectLst>
                <a:cs typeface="Arial" charset="0"/>
              </a:rPr>
              <a:t>.</a:t>
            </a:r>
          </a:p>
          <a:p>
            <a:pPr algn="just">
              <a:defRPr/>
            </a:pPr>
            <a:r>
              <a:rPr lang="en-US" sz="1700" b="1" dirty="0">
                <a:solidFill>
                  <a:prstClr val="black"/>
                </a:solidFill>
                <a:effectLst>
                  <a:glow rad="101600">
                    <a:prstClr val="white">
                      <a:alpha val="60000"/>
                    </a:prstClr>
                  </a:glow>
                </a:effectLst>
                <a:cs typeface="Arial" charset="0"/>
              </a:rPr>
              <a:t> </a:t>
            </a:r>
            <a:r>
              <a:rPr lang="en-US" sz="1700" b="1" dirty="0" smtClean="0">
                <a:solidFill>
                  <a:prstClr val="black"/>
                </a:solidFill>
                <a:effectLst>
                  <a:glow rad="101600">
                    <a:prstClr val="white">
                      <a:alpha val="60000"/>
                    </a:prstClr>
                  </a:glow>
                </a:effectLst>
                <a:cs typeface="Arial" charset="0"/>
              </a:rPr>
              <a:t>            iv</a:t>
            </a:r>
            <a:r>
              <a:rPr lang="en-US" sz="1700" b="1" dirty="0">
                <a:solidFill>
                  <a:prstClr val="black"/>
                </a:solidFill>
                <a:effectLst>
                  <a:glow rad="101600">
                    <a:prstClr val="white">
                      <a:alpha val="60000"/>
                    </a:prstClr>
                  </a:glow>
                </a:effectLst>
                <a:cs typeface="Arial" charset="0"/>
              </a:rPr>
              <a:t>. BENCANA SEBAGAI  PROSES KEAMPUNAN</a:t>
            </a:r>
            <a:r>
              <a:rPr lang="en-US" sz="1700" b="1" dirty="0" smtClean="0">
                <a:solidFill>
                  <a:prstClr val="black"/>
                </a:solidFill>
                <a:effectLst>
                  <a:glow rad="101600">
                    <a:prstClr val="white">
                      <a:alpha val="60000"/>
                    </a:prstClr>
                  </a:glow>
                </a:effectLst>
                <a:cs typeface="Arial" charset="0"/>
              </a:rPr>
              <a:t>.</a:t>
            </a:r>
          </a:p>
          <a:p>
            <a:pPr algn="just">
              <a:defRPr/>
            </a:pPr>
            <a:endParaRPr lang="en-US" sz="1000" b="1" dirty="0">
              <a:solidFill>
                <a:prstClr val="black"/>
              </a:solidFill>
              <a:effectLst>
                <a:glow rad="101600">
                  <a:prstClr val="white">
                    <a:alpha val="60000"/>
                  </a:prstClr>
                </a:glow>
              </a:effectLst>
              <a:cs typeface="Arial" charset="0"/>
            </a:endParaRPr>
          </a:p>
          <a:p>
            <a:pPr marL="342900" indent="-342900" algn="just">
              <a:buFontTx/>
              <a:buAutoNum type="arabicPeriod" startAt="4"/>
              <a:defRPr/>
            </a:pPr>
            <a:r>
              <a:rPr lang="en-US" sz="1700" b="1" dirty="0" smtClean="0">
                <a:solidFill>
                  <a:prstClr val="black"/>
                </a:solidFill>
                <a:effectLst>
                  <a:glow rad="101600">
                    <a:prstClr val="white">
                      <a:alpha val="60000"/>
                    </a:prstClr>
                  </a:glow>
                </a:effectLst>
                <a:cs typeface="Arial" charset="0"/>
              </a:rPr>
              <a:t>MENANGANI </a:t>
            </a:r>
            <a:r>
              <a:rPr lang="en-US" sz="1700" b="1" dirty="0">
                <a:solidFill>
                  <a:prstClr val="black"/>
                </a:solidFill>
                <a:effectLst>
                  <a:glow rad="101600">
                    <a:prstClr val="white">
                      <a:alpha val="60000"/>
                    </a:prstClr>
                  </a:glow>
                </a:effectLst>
                <a:cs typeface="Arial" charset="0"/>
              </a:rPr>
              <a:t>KEGAWATAN BANJIR ADALAH DENGAN: </a:t>
            </a:r>
            <a:endParaRPr lang="en-US" sz="1700" b="1" dirty="0" smtClean="0">
              <a:solidFill>
                <a:prstClr val="black"/>
              </a:solidFill>
              <a:effectLst>
                <a:glow rad="101600">
                  <a:prstClr val="white">
                    <a:alpha val="60000"/>
                  </a:prstClr>
                </a:glow>
              </a:effectLst>
              <a:cs typeface="Arial" charset="0"/>
            </a:endParaRPr>
          </a:p>
          <a:p>
            <a:pPr algn="just">
              <a:defRPr/>
            </a:pPr>
            <a:r>
              <a:rPr lang="en-US" sz="1700" b="1" dirty="0">
                <a:solidFill>
                  <a:prstClr val="black"/>
                </a:solidFill>
                <a:effectLst>
                  <a:glow rad="101600">
                    <a:prstClr val="white">
                      <a:alpha val="60000"/>
                    </a:prstClr>
                  </a:glow>
                </a:effectLst>
                <a:cs typeface="Arial" charset="0"/>
              </a:rPr>
              <a:t>	</a:t>
            </a:r>
            <a:r>
              <a:rPr lang="en-US" sz="1700" b="1" dirty="0" smtClean="0">
                <a:solidFill>
                  <a:prstClr val="black"/>
                </a:solidFill>
                <a:effectLst>
                  <a:glow rad="101600">
                    <a:prstClr val="white">
                      <a:alpha val="60000"/>
                    </a:prstClr>
                  </a:glow>
                </a:effectLst>
                <a:cs typeface="Arial" charset="0"/>
              </a:rPr>
              <a:t>i.  </a:t>
            </a:r>
            <a:r>
              <a:rPr lang="en-US" sz="1700" b="1" dirty="0">
                <a:solidFill>
                  <a:prstClr val="black"/>
                </a:solidFill>
                <a:effectLst>
                  <a:glow rad="101600">
                    <a:prstClr val="white">
                      <a:alpha val="60000"/>
                    </a:prstClr>
                  </a:glow>
                </a:effectLst>
                <a:cs typeface="Arial" charset="0"/>
              </a:rPr>
              <a:t>MEMBUAT PERSEDIAAN AWAL</a:t>
            </a:r>
            <a:r>
              <a:rPr lang="en-US" sz="1700" b="1" dirty="0" smtClean="0">
                <a:solidFill>
                  <a:prstClr val="black"/>
                </a:solidFill>
                <a:effectLst>
                  <a:glow rad="101600">
                    <a:prstClr val="white">
                      <a:alpha val="60000"/>
                    </a:prstClr>
                  </a:glow>
                </a:effectLst>
                <a:cs typeface="Arial" charset="0"/>
              </a:rPr>
              <a:t>.</a:t>
            </a:r>
          </a:p>
          <a:p>
            <a:pPr algn="just">
              <a:defRPr/>
            </a:pPr>
            <a:r>
              <a:rPr lang="en-US" sz="1700" b="1" dirty="0">
                <a:solidFill>
                  <a:prstClr val="black"/>
                </a:solidFill>
                <a:effectLst>
                  <a:glow rad="101600">
                    <a:prstClr val="white">
                      <a:alpha val="60000"/>
                    </a:prstClr>
                  </a:glow>
                </a:effectLst>
                <a:cs typeface="Arial" charset="0"/>
              </a:rPr>
              <a:t>	</a:t>
            </a:r>
            <a:r>
              <a:rPr lang="en-US" sz="1700" b="1" dirty="0" smtClean="0">
                <a:solidFill>
                  <a:prstClr val="black"/>
                </a:solidFill>
                <a:effectLst>
                  <a:glow rad="101600">
                    <a:prstClr val="white">
                      <a:alpha val="60000"/>
                    </a:prstClr>
                  </a:glow>
                </a:effectLst>
                <a:cs typeface="Arial" charset="0"/>
              </a:rPr>
              <a:t>ii</a:t>
            </a:r>
            <a:r>
              <a:rPr lang="en-US" sz="1700" b="1" dirty="0">
                <a:solidFill>
                  <a:prstClr val="black"/>
                </a:solidFill>
                <a:effectLst>
                  <a:glow rad="101600">
                    <a:prstClr val="white">
                      <a:alpha val="60000"/>
                    </a:prstClr>
                  </a:glow>
                </a:effectLst>
                <a:cs typeface="Arial" charset="0"/>
              </a:rPr>
              <a:t>. MENYERTAI AGENSI PENYELAMAT</a:t>
            </a:r>
            <a:r>
              <a:rPr lang="en-US" sz="1700" b="1" dirty="0" smtClean="0">
                <a:solidFill>
                  <a:prstClr val="black"/>
                </a:solidFill>
                <a:effectLst>
                  <a:glow rad="101600">
                    <a:prstClr val="white">
                      <a:alpha val="60000"/>
                    </a:prstClr>
                  </a:glow>
                </a:effectLst>
                <a:cs typeface="Arial" charset="0"/>
              </a:rPr>
              <a:t>.</a:t>
            </a:r>
          </a:p>
          <a:p>
            <a:pPr algn="just">
              <a:defRPr/>
            </a:pPr>
            <a:r>
              <a:rPr lang="en-US" sz="1700" b="1" dirty="0">
                <a:solidFill>
                  <a:prstClr val="black"/>
                </a:solidFill>
                <a:effectLst>
                  <a:glow rad="101600">
                    <a:prstClr val="white">
                      <a:alpha val="60000"/>
                    </a:prstClr>
                  </a:glow>
                </a:effectLst>
                <a:cs typeface="Arial" charset="0"/>
              </a:rPr>
              <a:t>	</a:t>
            </a:r>
            <a:r>
              <a:rPr lang="en-US" sz="1700" b="1" dirty="0" smtClean="0">
                <a:solidFill>
                  <a:prstClr val="black"/>
                </a:solidFill>
                <a:effectLst>
                  <a:glow rad="101600">
                    <a:prstClr val="white">
                      <a:alpha val="60000"/>
                    </a:prstClr>
                  </a:glow>
                </a:effectLst>
                <a:cs typeface="Arial" charset="0"/>
              </a:rPr>
              <a:t>iii</a:t>
            </a:r>
            <a:r>
              <a:rPr lang="en-US" sz="1700" b="1" dirty="0">
                <a:solidFill>
                  <a:prstClr val="black"/>
                </a:solidFill>
                <a:effectLst>
                  <a:glow rad="101600">
                    <a:prstClr val="white">
                      <a:alpha val="60000"/>
                    </a:prstClr>
                  </a:glow>
                </a:effectLst>
                <a:cs typeface="Arial" charset="0"/>
              </a:rPr>
              <a:t>. BERSABAR DAN TIDAK MENGUTUK SESIAPA</a:t>
            </a:r>
            <a:r>
              <a:rPr lang="en-US" sz="1700" b="1" dirty="0" smtClean="0">
                <a:solidFill>
                  <a:prstClr val="black"/>
                </a:solidFill>
                <a:effectLst>
                  <a:glow rad="101600">
                    <a:prstClr val="white">
                      <a:alpha val="60000"/>
                    </a:prstClr>
                  </a:glow>
                </a:effectLst>
                <a:cs typeface="Arial" charset="0"/>
              </a:rPr>
              <a:t>.</a:t>
            </a:r>
          </a:p>
          <a:p>
            <a:pPr algn="just">
              <a:defRPr/>
            </a:pPr>
            <a:r>
              <a:rPr lang="en-US" sz="1700" b="1" dirty="0">
                <a:solidFill>
                  <a:prstClr val="black"/>
                </a:solidFill>
                <a:effectLst>
                  <a:glow rad="101600">
                    <a:prstClr val="white">
                      <a:alpha val="60000"/>
                    </a:prstClr>
                  </a:glow>
                </a:effectLst>
                <a:cs typeface="Arial" charset="0"/>
              </a:rPr>
              <a:t>	</a:t>
            </a:r>
            <a:r>
              <a:rPr lang="en-US" sz="1700" b="1" dirty="0" smtClean="0">
                <a:solidFill>
                  <a:prstClr val="black"/>
                </a:solidFill>
                <a:effectLst>
                  <a:glow rad="101600">
                    <a:prstClr val="white">
                      <a:alpha val="60000"/>
                    </a:prstClr>
                  </a:glow>
                </a:effectLst>
                <a:cs typeface="Arial" charset="0"/>
              </a:rPr>
              <a:t>iv</a:t>
            </a:r>
            <a:r>
              <a:rPr lang="en-US" sz="1700" b="1" dirty="0">
                <a:solidFill>
                  <a:prstClr val="black"/>
                </a:solidFill>
                <a:effectLst>
                  <a:glow rad="101600">
                    <a:prstClr val="white">
                      <a:alpha val="60000"/>
                    </a:prstClr>
                  </a:glow>
                </a:effectLst>
                <a:cs typeface="Arial" charset="0"/>
              </a:rPr>
              <a:t>. REDHA DENGAN TAKDIR</a:t>
            </a:r>
            <a:r>
              <a:rPr lang="en-US" sz="1700" b="1" dirty="0" smtClean="0">
                <a:solidFill>
                  <a:prstClr val="black"/>
                </a:solidFill>
                <a:effectLst>
                  <a:glow rad="101600">
                    <a:prstClr val="white">
                      <a:alpha val="60000"/>
                    </a:prstClr>
                  </a:glow>
                </a:effectLst>
                <a:cs typeface="Arial" charset="0"/>
              </a:rPr>
              <a:t>.</a:t>
            </a:r>
            <a:endParaRPr lang="en-US" sz="1700" b="1" dirty="0">
              <a:solidFill>
                <a:prstClr val="black"/>
              </a:solidFill>
              <a:effectLst>
                <a:glow rad="101600">
                  <a:prstClr val="white">
                    <a:alpha val="60000"/>
                  </a:prstClr>
                </a:glow>
              </a:effectLst>
              <a:cs typeface="Arial" charset="0"/>
            </a:endParaRPr>
          </a:p>
          <a:p>
            <a:pPr marL="457200" indent="-457200" algn="just">
              <a:buFontTx/>
              <a:buAutoNum type="arabicPeriod"/>
              <a:defRPr/>
            </a:pPr>
            <a:endParaRPr lang="en-MY" sz="17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1145849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1511751"/>
            <a:ext cx="8572560" cy="1754326"/>
          </a:xfrm>
          <a:prstGeom prst="rect">
            <a:avLst/>
          </a:prstGeom>
          <a:solidFill>
            <a:schemeClr val="tx1">
              <a:lumMod val="65000"/>
              <a:lumOff val="35000"/>
              <a:alpha val="11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ءَالِهِ وَصَحْبِهِ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6" name="TextBox 5"/>
          <p:cNvSpPr txBox="1"/>
          <p:nvPr/>
        </p:nvSpPr>
        <p:spPr>
          <a:xfrm>
            <a:off x="457200" y="4205406"/>
            <a:ext cx="8286808" cy="1815882"/>
          </a:xfrm>
          <a:prstGeom prst="rect">
            <a:avLst/>
          </a:prstGeom>
          <a:solidFill>
            <a:schemeClr val="bg2">
              <a:lumMod val="75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7" name="Rectangle 6"/>
          <p:cNvSpPr/>
          <p:nvPr/>
        </p:nvSpPr>
        <p:spPr>
          <a:xfrm>
            <a:off x="533400" y="75127"/>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4348" y="260648"/>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0" y="1857598"/>
            <a:ext cx="9144000" cy="923330"/>
          </a:xfrm>
          <a:prstGeom prst="rect">
            <a:avLst/>
          </a:prstGeom>
          <a:solidFill>
            <a:srgbClr val="990000">
              <a:alpha val="15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وَاْلتَزِمُوا القِيَامَ بِحُقُوْقِ اللهِ تَعَالَى.</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7" name="TextBox 6"/>
          <p:cNvSpPr txBox="1"/>
          <p:nvPr/>
        </p:nvSpPr>
        <p:spPr>
          <a:xfrm>
            <a:off x="228600" y="4132237"/>
            <a:ext cx="8610600" cy="1384995"/>
          </a:xfrm>
          <a:prstGeom prst="rect">
            <a:avLst/>
          </a:prstGeom>
          <a:solidFill>
            <a:schemeClr val="bg2">
              <a:lumMod val="75000"/>
            </a:schemeClr>
          </a:solidFill>
          <a:ln w="9525">
            <a:noFill/>
          </a:ln>
        </p:spPr>
        <p:txBody>
          <a:bodyPr wrap="square">
            <a:spAutoFit/>
          </a:bodyPr>
          <a:lstStyle/>
          <a:p>
            <a:pPr algn="ctr" fontAlgn="auto">
              <a:spcBef>
                <a:spcPts val="0"/>
              </a:spcBef>
              <a:spcAft>
                <a:spcPts val="0"/>
              </a:spcAft>
              <a:defRPr/>
            </a:pP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SWT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beriltizamlah</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hak-hak</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2050" name="Picture 2" descr="C:\Users\USER\Desktop\BG siap SIAGA MENGHADAPI BENCANA xxx\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41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260648"/>
            <a:ext cx="88392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Bencana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914400" y="1774468"/>
            <a:ext cx="7315200" cy="1752600"/>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menyebabkan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kesusahan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penderitaan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penyakit</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kemalangan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banjir</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runtuh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sebagainya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
        <p:nvSpPr>
          <p:cNvPr id="7" name="Rounded Rectangle 6"/>
          <p:cNvSpPr/>
          <p:nvPr/>
        </p:nvSpPr>
        <p:spPr>
          <a:xfrm>
            <a:off x="914400" y="3984268"/>
            <a:ext cx="7315200" cy="1828800"/>
          </a:xfrm>
          <a:prstGeom prst="roundRect">
            <a:avLst>
              <a:gd name="adj" fmla="val 11364"/>
            </a:avLst>
          </a:prstGeom>
          <a:ln/>
        </p:spPr>
        <p:style>
          <a:lnRef idx="0">
            <a:schemeClr val="accent5"/>
          </a:lnRef>
          <a:fillRef idx="3">
            <a:schemeClr val="accent5"/>
          </a:fillRef>
          <a:effectRef idx="3">
            <a:schemeClr val="accent5"/>
          </a:effectRef>
          <a:fontRef idx="minor">
            <a:schemeClr val="lt1"/>
          </a:fontRef>
        </p:style>
        <p:txBody>
          <a:bodyPr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menyebabkan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kerugian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benda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kerosakan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tanaman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kadangkala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mengakibatkan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kemalangan</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nyawa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260648"/>
            <a:ext cx="88392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Kategori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2563428" y="1151927"/>
            <a:ext cx="6239157" cy="1299206"/>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Bencana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muka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bumi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seperti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banjir</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ribut</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taufan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gempa</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bumi</a:t>
            </a:r>
            <a:r>
              <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p:txBody>
      </p:sp>
      <p:sp>
        <p:nvSpPr>
          <p:cNvPr id="7" name="Right Arrow 6"/>
          <p:cNvSpPr/>
          <p:nvPr/>
        </p:nvSpPr>
        <p:spPr>
          <a:xfrm>
            <a:off x="228600" y="548680"/>
            <a:ext cx="2590800" cy="1673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Musibah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Ammah</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MY" sz="2400" dirty="0"/>
          </a:p>
        </p:txBody>
      </p:sp>
      <p:sp>
        <p:nvSpPr>
          <p:cNvPr id="8" name="Up Arrow 7"/>
          <p:cNvSpPr/>
          <p:nvPr/>
        </p:nvSpPr>
        <p:spPr>
          <a:xfrm>
            <a:off x="129639" y="721971"/>
            <a:ext cx="484632" cy="640932"/>
          </a:xfrm>
          <a:prstGeom prst="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1</a:t>
            </a:r>
            <a:endParaRPr lang="ms-MY" sz="3200" dirty="0"/>
          </a:p>
        </p:txBody>
      </p:sp>
      <p:sp>
        <p:nvSpPr>
          <p:cNvPr id="9" name="Rectangle 8"/>
          <p:cNvSpPr/>
          <p:nvPr/>
        </p:nvSpPr>
        <p:spPr>
          <a:xfrm>
            <a:off x="4983066" y="4109010"/>
            <a:ext cx="4160934" cy="400110"/>
          </a:xfrm>
          <a:prstGeom prst="rect">
            <a:avLst/>
          </a:prstGeom>
          <a:solidFill>
            <a:schemeClr val="bg1"/>
          </a:solidFill>
        </p:spPr>
        <p:txBody>
          <a:bodyPr wrap="square">
            <a:spAutoFit/>
          </a:bodyPr>
          <a:lstStyle/>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Surah Al-</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Ankabut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Ayat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14</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10" name="Rectangle 9"/>
          <p:cNvSpPr/>
          <p:nvPr/>
        </p:nvSpPr>
        <p:spPr>
          <a:xfrm>
            <a:off x="-36512" y="2767280"/>
            <a:ext cx="9144000" cy="1323439"/>
          </a:xfrm>
          <a:prstGeom prst="rect">
            <a:avLst/>
          </a:prstGeom>
          <a:solidFill>
            <a:schemeClr val="tx1">
              <a:alpha val="32000"/>
            </a:schemeClr>
          </a:solidFill>
        </p:spPr>
        <p:txBody>
          <a:bodyPr wrap="square">
            <a:spAutoFit/>
          </a:bodyPr>
          <a:lstStyle/>
          <a:p>
            <a:pPr algn="ctr" rtl="1"/>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وَلَقَدْ أَرْسَلْنَا نُوحًا إِلَى قَوْمِهِ فَلَبِثَ فِيهِمْ أَلْفَ سَنَةٍ </a:t>
            </a:r>
            <a:endParaRPr lang="en-US"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إِلَّا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خَمْسِينَ عَامًا فَأَخَذَهُمُ الطُّوفَانُ وَهُمْ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ظَالِمُونَ.</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11" name="Rectangle 1"/>
          <p:cNvSpPr>
            <a:spLocks noChangeArrowheads="1"/>
          </p:cNvSpPr>
          <p:nvPr/>
        </p:nvSpPr>
        <p:spPr bwMode="auto">
          <a:xfrm>
            <a:off x="0" y="4797152"/>
            <a:ext cx="9144000" cy="1631216"/>
          </a:xfrm>
          <a:prstGeom prst="rect">
            <a:avLst/>
          </a:prstGeom>
          <a:solidFill>
            <a:schemeClr val="bg2">
              <a:lumMod val="75000"/>
              <a:alpha val="77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000" i="1"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“Dan sesungguhnya Kami telah mengutus Nabi Nuh kepada kaumnya, maka tinggallah ia dalam kalangan mereka selama sembilan ratus lima puluh tahun; akhirnya mereka dibinasakan oleh taufan sedang mereka berkeadaan zalim (dengan kufur derhaka).”</a:t>
            </a: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3074" name="Picture 2" descr="C:\Users\USER\Desktop\BG siap SIAGA MENGHADAPI BENC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260648"/>
            <a:ext cx="8839200" cy="523220"/>
          </a:xfrm>
          <a:prstGeom prst="rect">
            <a:avLst/>
          </a:prstGeom>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Kategori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ounded Rectangle 5"/>
          <p:cNvSpPr/>
          <p:nvPr/>
        </p:nvSpPr>
        <p:spPr>
          <a:xfrm>
            <a:off x="838200" y="2573783"/>
            <a:ext cx="6239157" cy="877085"/>
          </a:xfrm>
          <a:prstGeom prst="roundRect">
            <a:avLst>
              <a:gd name="adj" fmla="val 11364"/>
            </a:avLst>
          </a:prstGeom>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Maksud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Firman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surah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Hud</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Ayat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94:</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ight Arrow 6"/>
          <p:cNvSpPr/>
          <p:nvPr/>
        </p:nvSpPr>
        <p:spPr>
          <a:xfrm>
            <a:off x="228600" y="860068"/>
            <a:ext cx="5454406" cy="1787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Bencana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Menimpa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Sahaja</a:t>
            </a:r>
            <a:endParaRPr lang="en-MY" sz="2200" dirty="0"/>
          </a:p>
        </p:txBody>
      </p:sp>
      <p:sp>
        <p:nvSpPr>
          <p:cNvPr id="8" name="Up Arrow 7"/>
          <p:cNvSpPr/>
          <p:nvPr/>
        </p:nvSpPr>
        <p:spPr>
          <a:xfrm>
            <a:off x="243444" y="1317268"/>
            <a:ext cx="484632" cy="640932"/>
          </a:xfrm>
          <a:prstGeom prst="up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effectLst>
                  <a:glow rad="101600">
                    <a:schemeClr val="bg1">
                      <a:alpha val="60000"/>
                    </a:schemeClr>
                  </a:glow>
                  <a:outerShdw blurRad="38100" dist="38100" dir="2700000" algn="tl">
                    <a:srgbClr val="000000">
                      <a:alpha val="43137"/>
                    </a:srgbClr>
                  </a:outerShdw>
                </a:effectLst>
              </a:rPr>
              <a:t>2</a:t>
            </a:r>
            <a:endParaRPr lang="ms-MY" sz="3200" dirty="0"/>
          </a:p>
        </p:txBody>
      </p:sp>
      <p:sp>
        <p:nvSpPr>
          <p:cNvPr id="9" name="Rectangle 1"/>
          <p:cNvSpPr>
            <a:spLocks noChangeArrowheads="1"/>
          </p:cNvSpPr>
          <p:nvPr/>
        </p:nvSpPr>
        <p:spPr bwMode="auto">
          <a:xfrm>
            <a:off x="0" y="4005878"/>
            <a:ext cx="9144000" cy="1938992"/>
          </a:xfrm>
          <a:prstGeom prst="rect">
            <a:avLst/>
          </a:prstGeom>
          <a:solidFill>
            <a:schemeClr val="bg2">
              <a:lumMod val="75000"/>
              <a:alpha val="74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i="1" dirty="0" smtClean="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“Dan </a:t>
            </a:r>
            <a:r>
              <a:rPr lang="ms-MY" sz="2400" i="1"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tatkala datang perintah Kami, Kami selamatkan Nabi Syuaib beserta dengan umatnya yang beriman, dengan rahmat dari Kami; dan orang yang zalim itu dibinasakan oleh suara yang keras, lalu jadilah mereka mayat yang tersungkur di rumah mereka”.</a:t>
            </a:r>
          </a:p>
        </p:txBody>
      </p:sp>
    </p:spTree>
    <p:extLst>
      <p:ext uri="{BB962C8B-B14F-4D97-AF65-F5344CB8AC3E}">
        <p14:creationId xmlns:p14="http://schemas.microsoft.com/office/powerpoint/2010/main" val="2374203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1736</Words>
  <Application>Microsoft Office PowerPoint</Application>
  <PresentationFormat>On-screen Show (4:3)</PresentationFormat>
  <Paragraphs>159</Paragraphs>
  <Slides>39</Slides>
  <Notes>1</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11</cp:revision>
  <dcterms:created xsi:type="dcterms:W3CDTF">2017-10-29T04:41:53Z</dcterms:created>
  <dcterms:modified xsi:type="dcterms:W3CDTF">2018-12-20T05:39:27Z</dcterms:modified>
</cp:coreProperties>
</file>